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7"/>
  </p:handoutMasterIdLst>
  <p:sldIdLst>
    <p:sldId id="262" r:id="rId2"/>
    <p:sldId id="268" r:id="rId3"/>
    <p:sldId id="288" r:id="rId4"/>
    <p:sldId id="290" r:id="rId5"/>
    <p:sldId id="276" r:id="rId6"/>
    <p:sldId id="292" r:id="rId7"/>
    <p:sldId id="277" r:id="rId8"/>
    <p:sldId id="275" r:id="rId9"/>
    <p:sldId id="295" r:id="rId10"/>
    <p:sldId id="291" r:id="rId11"/>
    <p:sldId id="298" r:id="rId12"/>
    <p:sldId id="296" r:id="rId13"/>
    <p:sldId id="297" r:id="rId14"/>
    <p:sldId id="293" r:id="rId15"/>
    <p:sldId id="294" r:id="rId16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Wingdings 2" panose="05020102010507070707" pitchFamily="18" charset="2"/>
      <p:regular r:id="rId2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99"/>
    <a:srgbClr val="66FFFF"/>
    <a:srgbClr val="9900FF"/>
    <a:srgbClr val="33CC33"/>
    <a:srgbClr val="00CC00"/>
    <a:srgbClr val="33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8FDF96F-5DD3-4ECE-9AA9-0FE8CDF623A9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82D01D7-9C55-45D2-AB5E-EFFAEFEA8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32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giraffe"/>
          <p:cNvPicPr>
            <a:picLocks noChangeAspect="1" noChangeArrowheads="1"/>
          </p:cNvPicPr>
          <p:nvPr/>
        </p:nvPicPr>
        <p:blipFill>
          <a:blip r:embed="rId2" cstate="print"/>
          <a:srcRect b="3279"/>
          <a:stretch>
            <a:fillRect/>
          </a:stretch>
        </p:blipFill>
        <p:spPr bwMode="auto">
          <a:xfrm>
            <a:off x="3505200" y="4572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2363" dir="17042175" algn="ctr" rotWithShape="0">
              <a:srgbClr val="808080"/>
            </a:outerShdw>
          </a:effectLst>
        </p:spPr>
      </p:pic>
      <p:pic>
        <p:nvPicPr>
          <p:cNvPr id="1027" name="Picture 7" descr="lioncubs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323850" y="152400"/>
            <a:ext cx="33337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8" descr="lion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 l="4385"/>
          <a:stretch>
            <a:fillRect/>
          </a:stretch>
        </p:blipFill>
        <p:spPr bwMode="auto">
          <a:xfrm>
            <a:off x="7088188" y="3657600"/>
            <a:ext cx="182721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elephan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0" descr="zeb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17" y="4505325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baboon2"/>
          <p:cNvPicPr>
            <a:picLocks noChangeAspect="1" noChangeArrowheads="1"/>
          </p:cNvPicPr>
          <p:nvPr/>
        </p:nvPicPr>
        <p:blipFill>
          <a:blip r:embed="rId7" cstate="print">
            <a:lum bright="-12000" contrast="6000"/>
          </a:blip>
          <a:srcRect/>
          <a:stretch>
            <a:fillRect/>
          </a:stretch>
        </p:blipFill>
        <p:spPr bwMode="auto">
          <a:xfrm>
            <a:off x="6096000" y="381000"/>
            <a:ext cx="282098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4F876-161F-48E7-9B1A-1509EA0FB472}"/>
              </a:ext>
            </a:extLst>
          </p:cNvPr>
          <p:cNvSpPr txBox="1"/>
          <p:nvPr/>
        </p:nvSpPr>
        <p:spPr>
          <a:xfrm>
            <a:off x="2971800" y="5177909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</a:rPr>
              <a:t>Ancient Africa PowerPoint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72200" y="0"/>
            <a:ext cx="2971800" cy="11430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</a:rPr>
              <a:t>Bantu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Migrations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5715000"/>
            <a:ext cx="8915400" cy="1676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</a:rPr>
              <a:t>As </a:t>
            </a:r>
            <a:r>
              <a:rPr lang="en-US" sz="2800" b="1" dirty="0">
                <a:solidFill>
                  <a:srgbClr val="FFFF00"/>
                </a:solidFill>
              </a:rPr>
              <a:t>Bantu</a:t>
            </a:r>
            <a:r>
              <a:rPr lang="en-US" sz="2800" dirty="0">
                <a:solidFill>
                  <a:schemeClr val="bg1"/>
                </a:solidFill>
              </a:rPr>
              <a:t> speaking Africans spread across the region their </a:t>
            </a:r>
            <a:r>
              <a:rPr lang="en-US" sz="2800" b="1" dirty="0">
                <a:solidFill>
                  <a:srgbClr val="FFFF00"/>
                </a:solidFill>
              </a:rPr>
              <a:t>language</a:t>
            </a:r>
            <a:r>
              <a:rPr lang="en-US" sz="2800" dirty="0">
                <a:solidFill>
                  <a:schemeClr val="bg1"/>
                </a:solidFill>
              </a:rPr>
              <a:t> and </a:t>
            </a:r>
            <a:r>
              <a:rPr lang="en-US" sz="2800" b="1" dirty="0">
                <a:solidFill>
                  <a:srgbClr val="FFFF00"/>
                </a:solidFill>
              </a:rPr>
              <a:t>customs</a:t>
            </a:r>
            <a:r>
              <a:rPr lang="en-US" sz="2800" dirty="0">
                <a:solidFill>
                  <a:schemeClr val="bg1"/>
                </a:solidFill>
              </a:rPr>
              <a:t> also </a:t>
            </a:r>
            <a:r>
              <a:rPr lang="en-US" sz="2800" b="1" dirty="0">
                <a:solidFill>
                  <a:srgbClr val="FFFF00"/>
                </a:solidFill>
              </a:rPr>
              <a:t>spread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endParaRPr lang="en-US" sz="2400" b="1" dirty="0">
              <a:solidFill>
                <a:srgbClr val="FFFF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44034" name="Picture 2" descr="http://www.nigerianmuse.com/images/Africa_Bantu_migrations_1000BC_AD1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194704"/>
            <a:ext cx="6096000" cy="43876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9906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Due to desertification –– the Bantu people were forced to move further and further south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8596" y="3449379"/>
            <a:ext cx="2438400" cy="193899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</a:rPr>
              <a:t>One of the largest migrations that has ever taken place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97703"/>
            <a:ext cx="6324600" cy="8925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Migrate</a:t>
            </a:r>
            <a:r>
              <a:rPr lang="en-US" sz="2800" b="1" dirty="0">
                <a:solidFill>
                  <a:schemeClr val="bg1"/>
                </a:solidFill>
              </a:rPr>
              <a:t>-</a:t>
            </a:r>
          </a:p>
          <a:p>
            <a:r>
              <a:rPr lang="en-US" sz="2400" dirty="0">
                <a:solidFill>
                  <a:schemeClr val="bg1"/>
                </a:solidFill>
              </a:rPr>
              <a:t>to move from one place to settle in another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A0F74-D447-4844-98CC-8198194C5BC4}"/>
              </a:ext>
            </a:extLst>
          </p:cNvPr>
          <p:cNvSpPr txBox="1"/>
          <p:nvPr/>
        </p:nvSpPr>
        <p:spPr>
          <a:xfrm>
            <a:off x="4318000" y="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Cataracts</a:t>
            </a:r>
            <a:r>
              <a:rPr lang="en-US" sz="2400" b="1" dirty="0">
                <a:solidFill>
                  <a:schemeClr val="bg1"/>
                </a:solidFill>
              </a:rPr>
              <a:t> </a:t>
            </a:r>
            <a:r>
              <a:rPr lang="en-US" sz="2400" dirty="0">
                <a:solidFill>
                  <a:schemeClr val="bg1"/>
                </a:solidFill>
              </a:rPr>
              <a:t>are areas of white water rapids as well as areas of steep waterfalls.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Nile has 6 cataracts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2A65C79-64BC-4A34-A1D7-9C579A97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30" y="1789043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B7415013-5236-427E-A8BE-B569282F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61" y="1524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055AD-7855-49C5-8210-5D972F55A2BA}"/>
              </a:ext>
            </a:extLst>
          </p:cNvPr>
          <p:cNvSpPr txBox="1"/>
          <p:nvPr/>
        </p:nvSpPr>
        <p:spPr>
          <a:xfrm>
            <a:off x="3200400" y="5257800"/>
            <a:ext cx="5697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Lower Nile is north (at the top) and the Upper Nile is south (at the bottom)</a:t>
            </a:r>
          </a:p>
          <a:p>
            <a:r>
              <a:rPr lang="en-US" sz="2000" dirty="0">
                <a:solidFill>
                  <a:srgbClr val="FFFF00"/>
                </a:solidFill>
              </a:rPr>
              <a:t>This is because the Nile runs from south to north and drains into the Mediterranean Sea.</a:t>
            </a:r>
          </a:p>
        </p:txBody>
      </p:sp>
      <p:pic>
        <p:nvPicPr>
          <p:cNvPr id="8" name="Picture 8" descr="Image result for ancient egypt map">
            <a:extLst>
              <a:ext uri="{FF2B5EF4-FFF2-40B4-BE49-F238E27FC236}">
                <a16:creationId xmlns:a16="http://schemas.microsoft.com/office/drawing/2014/main" id="{92E48379-CA07-44CC-9FBE-0023BFDE5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35" y="2867533"/>
            <a:ext cx="2496930" cy="38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9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A0F74-D447-4844-98CC-8198194C5BC4}"/>
              </a:ext>
            </a:extLst>
          </p:cNvPr>
          <p:cNvSpPr txBox="1"/>
          <p:nvPr/>
        </p:nvSpPr>
        <p:spPr>
          <a:xfrm>
            <a:off x="4824205" y="2764572"/>
            <a:ext cx="411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sz="2200" dirty="0">
              <a:solidFill>
                <a:schemeClr val="bg1"/>
              </a:solidFill>
            </a:endParaRPr>
          </a:p>
          <a:p>
            <a:pPr algn="l"/>
            <a:endParaRPr lang="en-US" sz="2200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cataracts helped to guard Egypt from invaders, but, they also made trade difficult up and down the Nile.</a:t>
            </a:r>
          </a:p>
          <a:p>
            <a:pPr algn="l"/>
            <a:endParaRPr lang="en-US" sz="2200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While further upstream (to the south), the land was controlled by the ancient Kingdom of </a:t>
            </a:r>
            <a:r>
              <a:rPr lang="en-US" sz="2200" b="1" dirty="0">
                <a:solidFill>
                  <a:schemeClr val="bg1"/>
                </a:solidFill>
              </a:rPr>
              <a:t>Kush</a:t>
            </a:r>
            <a:r>
              <a:rPr lang="en-US" sz="2200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ancient egypt">
            <a:extLst>
              <a:ext uri="{FF2B5EF4-FFF2-40B4-BE49-F238E27FC236}">
                <a16:creationId xmlns:a16="http://schemas.microsoft.com/office/drawing/2014/main" id="{CFC7FD86-01F6-4ED8-B8A6-607BF6E68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399"/>
            <a:ext cx="3355561" cy="25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cient egypt">
            <a:extLst>
              <a:ext uri="{FF2B5EF4-FFF2-40B4-BE49-F238E27FC236}">
                <a16:creationId xmlns:a16="http://schemas.microsoft.com/office/drawing/2014/main" id="{7E7CA172-5418-4E66-A3DA-369E74ED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2" y="3740979"/>
            <a:ext cx="15621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g88.imageshack.us/img88/9893/mapsm0395761.jpg">
            <a:extLst>
              <a:ext uri="{FF2B5EF4-FFF2-40B4-BE49-F238E27FC236}">
                <a16:creationId xmlns:a16="http://schemas.microsoft.com/office/drawing/2014/main" id="{C73D7C19-1B77-4DF2-BF5A-90D6BEE3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426" y="156527"/>
            <a:ext cx="2862195" cy="286219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AC65C-B184-412B-972B-FD91F118A91C}"/>
              </a:ext>
            </a:extLst>
          </p:cNvPr>
          <p:cNvSpPr txBox="1"/>
          <p:nvPr/>
        </p:nvSpPr>
        <p:spPr>
          <a:xfrm>
            <a:off x="179458" y="338235"/>
            <a:ext cx="3097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 ancient times, Egypt ruled on the </a:t>
            </a:r>
            <a:r>
              <a:rPr lang="en-US" sz="2200" b="1" dirty="0">
                <a:solidFill>
                  <a:schemeClr val="bg1"/>
                </a:solidFill>
              </a:rPr>
              <a:t>Nile River</a:t>
            </a:r>
            <a:r>
              <a:rPr lang="en-US" sz="2200" dirty="0">
                <a:solidFill>
                  <a:schemeClr val="bg1"/>
                </a:solidFill>
              </a:rPr>
              <a:t>, between the delta, and the first </a:t>
            </a:r>
            <a:r>
              <a:rPr lang="en-US" sz="2200" b="1" dirty="0">
                <a:solidFill>
                  <a:schemeClr val="bg1"/>
                </a:solidFill>
              </a:rPr>
              <a:t>cataract</a:t>
            </a:r>
            <a:r>
              <a:rPr lang="en-US" sz="2200" dirty="0">
                <a:solidFill>
                  <a:schemeClr val="bg1"/>
                </a:solidFill>
              </a:rPr>
              <a:t>, some six hundred miles due south of the main exit point of the Nile into the Mediterranean </a:t>
            </a:r>
          </a:p>
        </p:txBody>
      </p:sp>
      <p:pic>
        <p:nvPicPr>
          <p:cNvPr id="8" name="Picture 8" descr="Image result for ancient egypt map">
            <a:extLst>
              <a:ext uri="{FF2B5EF4-FFF2-40B4-BE49-F238E27FC236}">
                <a16:creationId xmlns:a16="http://schemas.microsoft.com/office/drawing/2014/main" id="{D438728D-9EAA-442E-AB0B-3A8A4D93E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53" y="156526"/>
            <a:ext cx="2001555" cy="31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43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A0F74-D447-4844-98CC-8198194C5BC4}"/>
              </a:ext>
            </a:extLst>
          </p:cNvPr>
          <p:cNvSpPr txBox="1"/>
          <p:nvPr/>
        </p:nvSpPr>
        <p:spPr>
          <a:xfrm>
            <a:off x="3581400" y="3313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img88.imageshack.us/img88/9893/mapsm0395761.jpg">
            <a:extLst>
              <a:ext uri="{FF2B5EF4-FFF2-40B4-BE49-F238E27FC236}">
                <a16:creationId xmlns:a16="http://schemas.microsoft.com/office/drawing/2014/main" id="{260D2ADC-15EA-4A77-BD38-262CB216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57" y="3342064"/>
            <a:ext cx="3124200" cy="312420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F06CAB-B972-495B-800A-26C00EDCA856}"/>
              </a:ext>
            </a:extLst>
          </p:cNvPr>
          <p:cNvSpPr txBox="1"/>
          <p:nvPr/>
        </p:nvSpPr>
        <p:spPr>
          <a:xfrm>
            <a:off x="3810000" y="188843"/>
            <a:ext cx="495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2700 BC – southern banks of Nile (the upper Nile)</a:t>
            </a: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Ancient Nubia was fertile due to annual flooding. ➢ It was rich in valuable minerals that contributed to its wealth. ✓ Gold. ✓ Copper. ✓ Stone.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They had their own system of writing / never deciphered</a:t>
            </a: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594B8F-0E68-4189-910D-BA82B122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38100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Ancient Kingdom – Nubia / Kush</a:t>
            </a:r>
          </a:p>
        </p:txBody>
      </p:sp>
      <p:pic>
        <p:nvPicPr>
          <p:cNvPr id="6" name="Picture 4" descr="http://wysinger.homestead.com/houy21.jpg">
            <a:extLst>
              <a:ext uri="{FF2B5EF4-FFF2-40B4-BE49-F238E27FC236}">
                <a16:creationId xmlns:a16="http://schemas.microsoft.com/office/drawing/2014/main" id="{13A7CC7A-0CA3-4C84-A16E-60594D14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57" y="1414670"/>
            <a:ext cx="3124200" cy="1524000"/>
          </a:xfrm>
          <a:prstGeom prst="rect">
            <a:avLst/>
          </a:prstGeom>
          <a:noFill/>
        </p:spPr>
      </p:pic>
      <p:pic>
        <p:nvPicPr>
          <p:cNvPr id="3076" name="Picture 4" descr="http://nefertamu.tripod.com/ovid.gif">
            <a:extLst>
              <a:ext uri="{FF2B5EF4-FFF2-40B4-BE49-F238E27FC236}">
                <a16:creationId xmlns:a16="http://schemas.microsoft.com/office/drawing/2014/main" id="{7E34A3A6-E285-401A-94FA-613BC01F8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4876800" cy="202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74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farm5.static.flickr.com/4021/4445187561_a185ffd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301" y="228600"/>
            <a:ext cx="4457700" cy="287967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05CC0-9D5E-4ADC-8232-416CB79752FB}"/>
              </a:ext>
            </a:extLst>
          </p:cNvPr>
          <p:cNvSpPr txBox="1"/>
          <p:nvPr/>
        </p:nvSpPr>
        <p:spPr>
          <a:xfrm>
            <a:off x="5486400" y="3733800"/>
            <a:ext cx="3299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The Kushites would later take over Egypt from 760 to 656 BC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7FACF-6598-4EC7-ABED-E9FD1B69E4CF}"/>
              </a:ext>
            </a:extLst>
          </p:cNvPr>
          <p:cNvSpPr txBox="1"/>
          <p:nvPr/>
        </p:nvSpPr>
        <p:spPr>
          <a:xfrm>
            <a:off x="152400" y="304800"/>
            <a:ext cx="3924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Greatly influenced by Egypt: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Adopted many Egyptian traditions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Warfare between Egypt and Kush was common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59C31A47-4506-40F8-8E51-F43B8CFD8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572000" cy="33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105400" cy="563562"/>
          </a:xfrm>
        </p:spPr>
        <p:txBody>
          <a:bodyPr/>
          <a:lstStyle/>
          <a:p>
            <a:pPr algn="l"/>
            <a:r>
              <a:rPr lang="en-US" sz="2500" dirty="0">
                <a:solidFill>
                  <a:srgbClr val="FFFF00"/>
                </a:solidFill>
              </a:rPr>
              <a:t>Phoenicians Build Carthage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85800"/>
            <a:ext cx="3962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800 BC – 146 BC    Great North African trading empire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Fought w/Rome over trade / Punic Wars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Rome burnt Carthage to the ground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Romans ruled N Africa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Built  roads, dams, aqueducts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Brought Christianity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Islam spreads to Africa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690s Muslim Arabs  conquer N Africa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Islam replaced Christianity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Arabic replaced Latin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8132" name="Picture 4" descr="http://www.mmdtkw.org/CNAf0836CarthageAquedu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43200"/>
            <a:ext cx="2028094" cy="1621820"/>
          </a:xfrm>
          <a:prstGeom prst="rect">
            <a:avLst/>
          </a:prstGeom>
          <a:noFill/>
        </p:spPr>
      </p:pic>
      <p:pic>
        <p:nvPicPr>
          <p:cNvPr id="48134" name="Picture 6" descr="http://www.historyforkids.org/learn/africa/architecture/pictures/djennemosque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622800"/>
            <a:ext cx="4876800" cy="2235200"/>
          </a:xfrm>
          <a:prstGeom prst="rect">
            <a:avLst/>
          </a:prstGeom>
          <a:noFill/>
        </p:spPr>
      </p:pic>
      <p:pic>
        <p:nvPicPr>
          <p:cNvPr id="8" name="Picture 2" descr="http://www.thegiganticheartlessmultinationalcorporation.com/231cf44e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"/>
            <a:ext cx="3619500" cy="2417826"/>
          </a:xfrm>
          <a:prstGeom prst="rect">
            <a:avLst/>
          </a:prstGeom>
          <a:noFill/>
        </p:spPr>
      </p:pic>
      <p:pic>
        <p:nvPicPr>
          <p:cNvPr id="48136" name="Picture 8" descr="http://www.faithinterface.com.au/wp-content/uploads/2010/12/sigliki-roman-road-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7432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8"/>
          <p:cNvSpPr txBox="1">
            <a:spLocks noChangeArrowheads="1"/>
          </p:cNvSpPr>
          <p:nvPr/>
        </p:nvSpPr>
        <p:spPr bwMode="auto">
          <a:xfrm>
            <a:off x="2057400" y="1524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99"/>
                </a:solidFill>
                <a:latin typeface="Comic Sans MS" pitchFamily="66" charset="0"/>
              </a:rPr>
              <a:t>A Satellite View</a:t>
            </a:r>
          </a:p>
        </p:txBody>
      </p:sp>
      <p:pic>
        <p:nvPicPr>
          <p:cNvPr id="2051" name="Picture 40" descr="map-Africa-Satellite view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14458"/>
          <a:stretch>
            <a:fillRect/>
          </a:stretch>
        </p:blipFill>
        <p:spPr bwMode="auto">
          <a:xfrm>
            <a:off x="1981200" y="1066800"/>
            <a:ext cx="5715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685800" y="16002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feature is this? &gt;&gt;&gt;</a:t>
            </a: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 rot="20684940">
            <a:off x="2209800" y="3657600"/>
            <a:ext cx="175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feature is this ? &gt;&gt;&gt;</a:t>
            </a:r>
          </a:p>
          <a:p>
            <a:r>
              <a:rPr lang="en-US" dirty="0">
                <a:solidFill>
                  <a:schemeClr val="bg1"/>
                </a:solidFill>
              </a:rPr>
              <a:t>(green area)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3255963" y="228600"/>
            <a:ext cx="55832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2819400" cy="393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9900"/>
                </a:solidFill>
                <a:latin typeface="Comic Sans MS" pitchFamily="66" charset="0"/>
              </a:rPr>
              <a:t>The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9900"/>
                </a:solidFill>
                <a:latin typeface="Comic Sans MS" pitchFamily="66" charset="0"/>
              </a:rPr>
              <a:t>Complete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9900"/>
                </a:solidFill>
                <a:latin typeface="Comic Sans MS" pitchFamily="66" charset="0"/>
              </a:rPr>
              <a:t>Topography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9900"/>
                </a:solidFill>
                <a:latin typeface="Comic Sans MS" pitchFamily="66" charset="0"/>
              </a:rPr>
              <a:t>Of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9900"/>
                </a:solidFill>
                <a:latin typeface="Comic Sans MS" pitchFamily="66" charset="0"/>
              </a:rPr>
              <a:t>AFRICA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705600" y="2209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Nile</a:t>
            </a:r>
            <a:r>
              <a:rPr lang="en-US" sz="1600" b="1" dirty="0">
                <a:solidFill>
                  <a:srgbClr val="0066FF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1956792">
            <a:off x="5638800" y="3535363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Congo River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48400" y="47244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Zambezi River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rot="1362170">
            <a:off x="4191000" y="25146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Niger</a:t>
            </a:r>
            <a:r>
              <a:rPr lang="en-US" sz="1600" b="1" dirty="0">
                <a:solidFill>
                  <a:srgbClr val="0066FF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867400" y="56388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Orange</a:t>
            </a:r>
            <a:r>
              <a:rPr lang="en-US" sz="1600" b="1" dirty="0">
                <a:solidFill>
                  <a:srgbClr val="0066FF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400800" y="5334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Limpopo</a:t>
            </a:r>
            <a:r>
              <a:rPr lang="en-US" sz="1600" b="1" dirty="0">
                <a:solidFill>
                  <a:srgbClr val="0066FF"/>
                </a:solidFill>
              </a:rPr>
              <a:t> </a:t>
            </a:r>
            <a:r>
              <a:rPr lang="en-US" sz="1200" b="1" dirty="0">
                <a:solidFill>
                  <a:srgbClr val="0066FF"/>
                </a:solidFill>
              </a:rPr>
              <a:t>River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486400" y="609600"/>
            <a:ext cx="205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Mediterranean Sea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10000" y="44958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Atlantic Ocean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315200" y="62484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Pacific Ocean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848600" y="4038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Indian </a:t>
            </a:r>
            <a:br>
              <a:rPr lang="en-US" sz="1200" b="1" dirty="0">
                <a:solidFill>
                  <a:srgbClr val="0066FF"/>
                </a:solidFill>
              </a:rPr>
            </a:br>
            <a:r>
              <a:rPr lang="en-US" sz="1200" b="1" dirty="0">
                <a:solidFill>
                  <a:srgbClr val="0066FF"/>
                </a:solidFill>
              </a:rPr>
              <a:t>Ocean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2805094">
            <a:off x="6933407" y="1905794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Red Sea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096000" y="3657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L. Victoria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324600" y="32305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L. Albert</a:t>
            </a:r>
            <a:r>
              <a:rPr lang="en-US" sz="1200" b="1" dirty="0">
                <a:solidFill>
                  <a:srgbClr val="0066FF"/>
                </a:solidFill>
                <a:sym typeface="Wingdings" pitchFamily="2" charset="2"/>
              </a:rPr>
              <a:t>--&gt;</a:t>
            </a:r>
            <a:endParaRPr lang="en-US" sz="1200" b="1" dirty="0">
              <a:solidFill>
                <a:srgbClr val="0066FF"/>
              </a:solidFill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029200" y="251460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L. Chad-</a:t>
            </a:r>
            <a:r>
              <a:rPr lang="en-US" sz="1200" b="1" dirty="0">
                <a:solidFill>
                  <a:srgbClr val="0066FF"/>
                </a:solidFill>
                <a:sym typeface="Wingdings" pitchFamily="2" charset="2"/>
              </a:rPr>
              <a:t>-&gt;</a:t>
            </a:r>
            <a:endParaRPr lang="en-US" sz="1200" b="1" dirty="0">
              <a:solidFill>
                <a:srgbClr val="0066FF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5791200" y="40386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L. Tanganyika</a:t>
            </a:r>
            <a:r>
              <a:rPr lang="en-US" sz="1200" b="1" dirty="0">
                <a:solidFill>
                  <a:srgbClr val="0066FF"/>
                </a:solidFill>
                <a:sym typeface="Wingdings" pitchFamily="2" charset="2"/>
              </a:rPr>
              <a:t>-&gt;</a:t>
            </a:r>
            <a:endParaRPr lang="en-US" sz="1200" b="1" dirty="0">
              <a:solidFill>
                <a:srgbClr val="0066FF"/>
              </a:solidFill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 rot="4012749">
            <a:off x="7673182" y="3024981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0066FF"/>
                </a:solidFill>
              </a:rPr>
              <a:t>&lt;--Gulf of Aden</a:t>
            </a:r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8077200" y="6477000"/>
            <a:ext cx="381000" cy="15240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 rot="-1672492">
            <a:off x="5943600" y="58674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Drajensburg Mts.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 rot="3720846">
            <a:off x="6834982" y="4320381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Ruwenzori Mts.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010400" y="3429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cs typeface="Arial" charset="0"/>
              </a:rPr>
              <a:t>Δ</a:t>
            </a:r>
            <a:r>
              <a:rPr lang="en-US" sz="1200" b="1" dirty="0">
                <a:cs typeface="Arial" charset="0"/>
              </a:rPr>
              <a:t> </a:t>
            </a:r>
            <a:r>
              <a:rPr lang="en-US" sz="1200" b="1" dirty="0"/>
              <a:t>Mt. Kenya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7315200" y="37338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="1">
                <a:cs typeface="Arial" charset="0"/>
              </a:rPr>
              <a:t>Δ</a:t>
            </a:r>
            <a:r>
              <a:rPr lang="en-US" sz="1200" b="1" dirty="0">
                <a:cs typeface="Arial" charset="0"/>
              </a:rPr>
              <a:t> </a:t>
            </a:r>
            <a:r>
              <a:rPr lang="en-US" sz="1200" b="1" dirty="0"/>
              <a:t>Mt. Kilimanjaro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257800" y="19050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Sahara Desert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267200" y="22098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Sahel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 rot="-1031913">
            <a:off x="6019800" y="5181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Kalahari Desert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 rot="4180612">
            <a:off x="5158582" y="5006181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Namib Desert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5410200" y="12954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Libyan Desert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 rot="-4730403">
            <a:off x="6804819" y="2872581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 </a:t>
            </a:r>
            <a:r>
              <a:rPr lang="en-US" sz="1200" b="1" dirty="0">
                <a:solidFill>
                  <a:srgbClr val="009900"/>
                </a:solidFill>
              </a:rPr>
              <a:t>Great Rift Valley</a:t>
            </a:r>
          </a:p>
        </p:txBody>
      </p:sp>
      <p:sp>
        <p:nvSpPr>
          <p:cNvPr id="25631" name="Text Box 37"/>
          <p:cNvSpPr txBox="1">
            <a:spLocks noChangeArrowheads="1"/>
          </p:cNvSpPr>
          <p:nvPr/>
        </p:nvSpPr>
        <p:spPr bwMode="auto">
          <a:xfrm rot="-1672492">
            <a:off x="3733800" y="6858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Atlas Mts.</a:t>
            </a:r>
          </a:p>
        </p:txBody>
      </p:sp>
      <p:sp>
        <p:nvSpPr>
          <p:cNvPr id="25632" name="Text Box 38"/>
          <p:cNvSpPr txBox="1">
            <a:spLocks noChangeArrowheads="1"/>
          </p:cNvSpPr>
          <p:nvPr/>
        </p:nvSpPr>
        <p:spPr bwMode="auto">
          <a:xfrm>
            <a:off x="3124200" y="1447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9900FF"/>
                </a:solidFill>
              </a:rPr>
              <a:t>Tropic of Cancer 20</a:t>
            </a:r>
            <a:r>
              <a:rPr lang="en-US" sz="1200" b="1" dirty="0">
                <a:solidFill>
                  <a:srgbClr val="9900FF"/>
                </a:solidFill>
                <a:cs typeface="Arial" charset="0"/>
              </a:rPr>
              <a:t>° N</a:t>
            </a:r>
          </a:p>
        </p:txBody>
      </p:sp>
      <p:sp>
        <p:nvSpPr>
          <p:cNvPr id="25633" name="Text Box 39"/>
          <p:cNvSpPr txBox="1">
            <a:spLocks noChangeArrowheads="1"/>
          </p:cNvSpPr>
          <p:nvPr/>
        </p:nvSpPr>
        <p:spPr bwMode="auto">
          <a:xfrm>
            <a:off x="3200400" y="5410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9900FF"/>
                </a:solidFill>
              </a:rPr>
              <a:t>Tropic of Capricorn</a:t>
            </a:r>
            <a:br>
              <a:rPr lang="en-US" sz="1200" b="1" dirty="0">
                <a:solidFill>
                  <a:srgbClr val="9900FF"/>
                </a:solidFill>
              </a:rPr>
            </a:br>
            <a:r>
              <a:rPr lang="en-US" sz="1200" b="1" dirty="0">
                <a:solidFill>
                  <a:srgbClr val="9900FF"/>
                </a:solidFill>
              </a:rPr>
              <a:t>20</a:t>
            </a:r>
            <a:r>
              <a:rPr lang="en-US" sz="1200" b="1" dirty="0">
                <a:solidFill>
                  <a:srgbClr val="9900FF"/>
                </a:solidFill>
                <a:cs typeface="Arial" charset="0"/>
              </a:rPr>
              <a:t>° S</a:t>
            </a:r>
          </a:p>
        </p:txBody>
      </p:sp>
      <p:sp>
        <p:nvSpPr>
          <p:cNvPr id="25634" name="Line 40"/>
          <p:cNvSpPr>
            <a:spLocks noChangeShapeType="1"/>
          </p:cNvSpPr>
          <p:nvPr/>
        </p:nvSpPr>
        <p:spPr bwMode="auto">
          <a:xfrm>
            <a:off x="4572000" y="1676400"/>
            <a:ext cx="41148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35" name="Line 41"/>
          <p:cNvSpPr>
            <a:spLocks noChangeShapeType="1"/>
          </p:cNvSpPr>
          <p:nvPr/>
        </p:nvSpPr>
        <p:spPr bwMode="auto">
          <a:xfrm>
            <a:off x="4800600" y="5592763"/>
            <a:ext cx="38862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36" name="Text Box 42"/>
          <p:cNvSpPr txBox="1">
            <a:spLocks noChangeArrowheads="1"/>
          </p:cNvSpPr>
          <p:nvPr/>
        </p:nvSpPr>
        <p:spPr bwMode="auto">
          <a:xfrm>
            <a:off x="2971800" y="3459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9900FF"/>
                </a:solidFill>
              </a:rPr>
              <a:t>Equator 0</a:t>
            </a:r>
            <a:r>
              <a:rPr lang="en-US" sz="1200" b="1" dirty="0">
                <a:solidFill>
                  <a:srgbClr val="9900FF"/>
                </a:solidFill>
                <a:cs typeface="Arial" charset="0"/>
              </a:rPr>
              <a:t>°</a:t>
            </a:r>
          </a:p>
        </p:txBody>
      </p:sp>
      <p:sp>
        <p:nvSpPr>
          <p:cNvPr id="25637" name="Line 43"/>
          <p:cNvSpPr>
            <a:spLocks noChangeShapeType="1"/>
          </p:cNvSpPr>
          <p:nvPr/>
        </p:nvSpPr>
        <p:spPr bwMode="auto">
          <a:xfrm>
            <a:off x="4267200" y="3581400"/>
            <a:ext cx="4343400" cy="0"/>
          </a:xfrm>
          <a:prstGeom prst="line">
            <a:avLst/>
          </a:prstGeom>
          <a:noFill/>
          <a:ln w="19050">
            <a:solidFill>
              <a:srgbClr val="99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0"/>
            <a:ext cx="373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CCFF99"/>
                </a:solidFill>
                <a:latin typeface="Comic Sans MS" pitchFamily="66" charset="0"/>
              </a:rPr>
              <a:t>Vegetation Zones</a:t>
            </a:r>
          </a:p>
        </p:txBody>
      </p:sp>
      <p:pic>
        <p:nvPicPr>
          <p:cNvPr id="21507" name="Picture 4" descr="map-Africa-vegetation zones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52400" y="1219200"/>
            <a:ext cx="40925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www.worldatlas.com/webimage/countrys/afnewl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67000"/>
            <a:ext cx="3943350" cy="3926280"/>
          </a:xfrm>
          <a:prstGeom prst="rect">
            <a:avLst/>
          </a:prstGeom>
          <a:noFill/>
        </p:spPr>
      </p:pic>
      <p:pic>
        <p:nvPicPr>
          <p:cNvPr id="6" name="Picture 2" descr="http://www.africanews.com/documents/45/fb/45fbd803599d8aabbacff394347fc65f.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2940798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172200" y="190410"/>
            <a:ext cx="2819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FF99"/>
                </a:solidFill>
                <a:latin typeface="Comic Sans MS" pitchFamily="66" charset="0"/>
              </a:rPr>
              <a:t>The Sahara Desert</a:t>
            </a:r>
          </a:p>
        </p:txBody>
      </p:sp>
      <p:pic>
        <p:nvPicPr>
          <p:cNvPr id="12291" name="Picture 4" descr="Sahar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55" y="3970823"/>
            <a:ext cx="3785652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dsert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157" y="284952"/>
            <a:ext cx="5980043" cy="347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6460435" y="1524000"/>
            <a:ext cx="2514600" cy="489364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Sahara Desert is the largest desert in the world.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is so large it could hold the US within its boundaries.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It covers 25% of the African Continent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594E024-AAB2-4205-A168-88A6416F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38" y="4499121"/>
            <a:ext cx="2813879" cy="211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savann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09" y="1809750"/>
            <a:ext cx="4953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774217" y="152400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99"/>
                </a:solidFill>
                <a:latin typeface="Comic Sans MS" pitchFamily="66" charset="0"/>
              </a:rPr>
              <a:t>The African Savanna:</a:t>
            </a:r>
            <a:br>
              <a:rPr lang="en-US" sz="4400" b="1" dirty="0">
                <a:solidFill>
                  <a:srgbClr val="CCFF99"/>
                </a:solidFill>
                <a:latin typeface="Comic Sans MS" pitchFamily="66" charset="0"/>
              </a:rPr>
            </a:br>
            <a:endParaRPr lang="en-US" sz="3200" b="1" dirty="0">
              <a:solidFill>
                <a:srgbClr val="CCFF99"/>
              </a:solidFill>
              <a:latin typeface="Comic Sans MS" pitchFamily="66" charset="0"/>
            </a:endParaRPr>
          </a:p>
        </p:txBody>
      </p:sp>
      <p:pic>
        <p:nvPicPr>
          <p:cNvPr id="22532" name="Picture 7" descr="savannah-1"/>
          <p:cNvPicPr>
            <a:picLocks noChangeAspect="1" noChangeArrowheads="1"/>
          </p:cNvPicPr>
          <p:nvPr/>
        </p:nvPicPr>
        <p:blipFill>
          <a:blip r:embed="rId3" cstate="print"/>
          <a:srcRect b="5200"/>
          <a:stretch>
            <a:fillRect/>
          </a:stretch>
        </p:blipFill>
        <p:spPr bwMode="auto">
          <a:xfrm>
            <a:off x="2362200" y="4191000"/>
            <a:ext cx="4962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334000" y="286256"/>
            <a:ext cx="365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latin typeface="Comic Sans MS" pitchFamily="66" charset="0"/>
              </a:rPr>
              <a:t>13 million square miles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3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latin typeface="Comic Sans MS" pitchFamily="66" charset="0"/>
              </a:rPr>
              <a:t>Grassy Plains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3"/>
              </a:solidFill>
              <a:latin typeface="Comic Sans MS" pitchFamily="66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/>
                </a:solidFill>
                <a:latin typeface="Comic Sans MS" pitchFamily="66" charset="0"/>
              </a:rPr>
              <a:t>Home to more large animals than anywhere else on Earth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99"/>
                </a:solidFill>
                <a:latin typeface="Comic Sans MS" pitchFamily="66" charset="0"/>
              </a:rPr>
              <a:t>Desertification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CFF99"/>
                </a:solidFill>
                <a:latin typeface="Comic Sans MS" pitchFamily="66" charset="0"/>
              </a:rPr>
              <a:t>The ever expanding boundaries of the desert due to weather patterns – like drought – and due to humans overgrazing their animals, removing native vegetation for planting – all of which destroys the topsoil.</a:t>
            </a:r>
          </a:p>
        </p:txBody>
      </p:sp>
      <p:pic>
        <p:nvPicPr>
          <p:cNvPr id="13315" name="Picture 6" descr="Sahara Desertificati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676400" y="2895600"/>
            <a:ext cx="52578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-76200" y="228600"/>
            <a:ext cx="2819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CCFF99"/>
                </a:solidFill>
                <a:latin typeface="Comic Sans MS" pitchFamily="66" charset="0"/>
              </a:rPr>
              <a:t>The Sahel</a:t>
            </a:r>
          </a:p>
        </p:txBody>
      </p:sp>
      <p:pic>
        <p:nvPicPr>
          <p:cNvPr id="14339" name="Picture 5" descr="Sahel land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365625" y="3335655"/>
            <a:ext cx="4191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map-Africa-Sahe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-76200" y="2131219"/>
            <a:ext cx="3603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590800" y="381000"/>
            <a:ext cx="64008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It literally means </a:t>
            </a:r>
            <a:r>
              <a:rPr lang="en-US" sz="2400" b="1" dirty="0">
                <a:solidFill>
                  <a:srgbClr val="66FF99"/>
                </a:solidFill>
              </a:rPr>
              <a:t>“</a:t>
            </a:r>
            <a:r>
              <a:rPr lang="en-US" sz="2400" b="1" u="sng" dirty="0">
                <a:solidFill>
                  <a:srgbClr val="66FF99"/>
                </a:solidFill>
              </a:rPr>
              <a:t>Shore</a:t>
            </a:r>
            <a:r>
              <a:rPr lang="en-US" sz="2400" b="1" dirty="0">
                <a:solidFill>
                  <a:srgbClr val="66FF99"/>
                </a:solidFill>
              </a:rPr>
              <a:t>”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It is </a:t>
            </a:r>
            <a:r>
              <a:rPr lang="en-US" sz="2400" dirty="0">
                <a:solidFill>
                  <a:schemeClr val="bg1"/>
                </a:solidFill>
              </a:rPr>
              <a:t>the zone of transition in Africa between the Sahara to the north and the Savanna to the south.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chemeClr val="bg1"/>
                </a:solidFill>
              </a:rPr>
              <a:t>Sahel is dynamic </a:t>
            </a:r>
            <a:r>
              <a:rPr lang="en-US" sz="2400" dirty="0">
                <a:solidFill>
                  <a:srgbClr val="FFFF00"/>
                </a:solidFill>
              </a:rPr>
              <a:t>– which means that </a:t>
            </a:r>
            <a:r>
              <a:rPr lang="en-US" sz="2400" b="1" dirty="0">
                <a:solidFill>
                  <a:schemeClr val="bg1"/>
                </a:solidFill>
              </a:rPr>
              <a:t>it moves </a:t>
            </a:r>
            <a:r>
              <a:rPr lang="en-US" sz="2400" dirty="0">
                <a:solidFill>
                  <a:srgbClr val="FFFF00"/>
                </a:solidFill>
              </a:rPr>
              <a:t>as desertification expands the desert.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(</a:t>
            </a:r>
            <a:r>
              <a:rPr lang="en-US" sz="2400" b="1" dirty="0">
                <a:solidFill>
                  <a:schemeClr val="bg1"/>
                </a:solidFill>
              </a:rPr>
              <a:t>Static </a:t>
            </a:r>
            <a:r>
              <a:rPr lang="en-US" sz="2400" dirty="0">
                <a:solidFill>
                  <a:srgbClr val="FFFF00"/>
                </a:solidFill>
              </a:rPr>
              <a:t>would mean that </a:t>
            </a:r>
            <a:r>
              <a:rPr lang="en-US" sz="2400" b="1" dirty="0">
                <a:solidFill>
                  <a:schemeClr val="bg1"/>
                </a:solidFill>
              </a:rPr>
              <a:t>it is unchanging</a:t>
            </a:r>
            <a:r>
              <a:rPr lang="en-US" sz="2400" dirty="0">
                <a:solidFill>
                  <a:srgbClr val="FFFF00"/>
                </a:solidFill>
              </a:rPr>
              <a:t>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eckosadventures.com/sites/default/files/imagecache/trip_hero_geckos/images/Burkina-Fa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6810375" cy="2905125"/>
          </a:xfrm>
          <a:prstGeom prst="rect">
            <a:avLst/>
          </a:prstGeom>
          <a:noFill/>
        </p:spPr>
      </p:pic>
      <p:pic>
        <p:nvPicPr>
          <p:cNvPr id="29700" name="Picture 4" descr="http://images.fineartamerica.com/images-medium/wildebeest-herd-in-the-lush-green-savannah-amyn-nas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3581400" cy="2280159"/>
          </a:xfrm>
          <a:prstGeom prst="rect">
            <a:avLst/>
          </a:prstGeom>
          <a:noFill/>
        </p:spPr>
      </p:pic>
      <p:pic>
        <p:nvPicPr>
          <p:cNvPr id="29702" name="Picture 6" descr="http://www.south-africa-tours-and-travel.com/images/south-african-savannah-marakelenationalparkinsouthafr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3581400"/>
            <a:ext cx="2929193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53000" y="34290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5500 BC Sahara was area of rich grasslands, savanna with plenty of water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Around 2500 BC the land slowly dried out –turning into desert led to migrations , people &amp; animals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571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Comic Sans MS</vt:lpstr>
      <vt:lpstr>Wingdings 2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Bantu  Migrations</vt:lpstr>
      <vt:lpstr>PowerPoint Presentation</vt:lpstr>
      <vt:lpstr>PowerPoint Presentation</vt:lpstr>
      <vt:lpstr>Ancient Kingdom – Nubia / Kush</vt:lpstr>
      <vt:lpstr>PowerPoint Presentation</vt:lpstr>
      <vt:lpstr>Phoenicians Build Carthage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supojer</dc:creator>
  <cp:lastModifiedBy>Kathleen D. Harrington</cp:lastModifiedBy>
  <cp:revision>177</cp:revision>
  <dcterms:created xsi:type="dcterms:W3CDTF">2004-09-21T15:46:07Z</dcterms:created>
  <dcterms:modified xsi:type="dcterms:W3CDTF">2019-09-06T12:33:37Z</dcterms:modified>
</cp:coreProperties>
</file>